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8" r:id="rId2"/>
    <p:sldId id="269" r:id="rId3"/>
    <p:sldId id="272" r:id="rId4"/>
    <p:sldId id="257" r:id="rId5"/>
    <p:sldId id="259" r:id="rId6"/>
    <p:sldId id="260" r:id="rId7"/>
    <p:sldId id="262" r:id="rId8"/>
    <p:sldId id="270" r:id="rId9"/>
    <p:sldId id="271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374592-FE74-4B40-8065-A72EEA96ED67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17.12.2013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C99EB9-D4B9-4428-9D77-DD910529309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74592-FE74-4B40-8065-A72EEA96ED67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17.12.2013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99EB9-D4B9-4428-9D77-DD910529309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74592-FE74-4B40-8065-A72EEA96ED67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17.12.2013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99EB9-D4B9-4428-9D77-DD910529309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74592-FE74-4B40-8065-A72EEA96ED67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17.12.2013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99EB9-D4B9-4428-9D77-DD910529309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74592-FE74-4B40-8065-A72EEA96ED67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17.12.2013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99EB9-D4B9-4428-9D77-DD910529309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74592-FE74-4B40-8065-A72EEA96ED67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17.12.2013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99EB9-D4B9-4428-9D77-DD910529309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74592-FE74-4B40-8065-A72EEA96ED67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17.12.2013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99EB9-D4B9-4428-9D77-DD910529309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74592-FE74-4B40-8065-A72EEA96ED67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17.12.2013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99EB9-D4B9-4428-9D77-DD910529309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74592-FE74-4B40-8065-A72EEA96ED67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17.12.2013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99EB9-D4B9-4428-9D77-DD910529309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F374592-FE74-4B40-8065-A72EEA96ED67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17.12.2013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99EB9-D4B9-4428-9D77-DD910529309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374592-FE74-4B40-8065-A72EEA96ED67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17.12.2013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C99EB9-D4B9-4428-9D77-DD910529309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13E7E52-634F-43C2-971E-BFF20964DB10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4E25AC4-89AC-44CB-AFB7-2840EBD634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goodkrovlya.ru/wp-content/uploads/2013/09/ventileacia5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ru/imgres?newwindow=1&amp;sa=X&amp;biw=1280&amp;bih=821&amp;tbm=isch&amp;tbnid=5hRR_g5NbJjUPM:&amp;imgrefurl=http://www.builderclub.com/statyi/tehnologii-stroitelstva/podkrovelnye-plenki-i-membrany-montazh-podkrovelnyh-plenok-i-membran/&amp;docid=aLEYkOXESqveTM&amp;imgurl=http://files.builderclub.com/uploads/articles/podkrovelnye-plenki-i-membrany-montazh-podkrovelnyh-plenok-i-membran/montazh-paroizolyacionnoy-plenki-2.jpg&amp;w=280&amp;h=190&amp;ei=XlGuUpecDfGN4gTpzIHYBg&amp;zoom=1&amp;ved=1t:3588,r:91,s:0,i:360&amp;iact=rc&amp;page=4&amp;tbnh=152&amp;tbnw=224&amp;start=74&amp;ndsp=26&amp;tx=103&amp;ty=7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goodkrovlya.ru/wp-content/uploads/2013/09/ventileacia1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goodkrovlya.ru/wp-content/uploads/2013/09/ventileacia2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С рабочего стола\Алексей\Сборник задач декабрь 2013\физика в строительстве,вентиляции\фото\DSC03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87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412776"/>
            <a:ext cx="7073273" cy="50022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Вентиляция </a:t>
            </a:r>
            <a:r>
              <a:rPr lang="ru-RU" dirty="0" err="1"/>
              <a:t>подкровельного</a:t>
            </a:r>
            <a:r>
              <a:rPr lang="ru-RU" dirty="0"/>
              <a:t> пространства.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33815" y="155679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>Ошибки в монтаже вентиляции приведут к разрушению кровельной конструкции</a:t>
            </a:r>
            <a:br>
              <a:rPr lang="ru-RU" sz="3600" dirty="0">
                <a:solidFill>
                  <a:prstClr val="black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551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гидроизоляционный материал на коньке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96952"/>
            <a:ext cx="4286250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Если правильно закрепить гидроизоляционный материал на коньке, то пар не найдет выхода наружу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97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183880" cy="418795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a typeface="Calibri"/>
                <a:cs typeface="Times New Roman"/>
              </a:rPr>
              <a:t>Строительная </a:t>
            </a:r>
            <a:r>
              <a:rPr lang="ru-RU" sz="2000" dirty="0">
                <a:ea typeface="Calibri"/>
                <a:cs typeface="Times New Roman"/>
              </a:rPr>
              <a:t>физика – прикладная область физики, рассматривающая физические явления и процессы в конструкциях зданий, связанные с переносом тепла, звука и света, а также явления и процессы в помещениях здания, связанные с распространением звука и света.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a typeface="Calibri"/>
                <a:cs typeface="Times New Roman"/>
              </a:rPr>
              <a:t>Основная задача </a:t>
            </a:r>
            <a:r>
              <a:rPr lang="ru-RU" sz="2000" dirty="0" smtClean="0">
                <a:ea typeface="Calibri"/>
                <a:cs typeface="Times New Roman"/>
              </a:rPr>
              <a:t>строительной физики – обоснование применения в строительстве материалов и конструкций, выбора размеров и формы помещений, </a:t>
            </a:r>
            <a:r>
              <a:rPr lang="ru-RU" sz="2000" dirty="0">
                <a:ea typeface="Calibri"/>
                <a:cs typeface="Times New Roman"/>
              </a:rPr>
              <a:t>которые обеспечили бы оптимальные температурно-влажностные, акустические и светотехнические условия в помещениях соответственно их функциональному назначению.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60840" cy="1296144"/>
          </a:xfrm>
        </p:spPr>
        <p:txBody>
          <a:bodyPr>
            <a:noAutofit/>
          </a:bodyPr>
          <a:lstStyle/>
          <a:p>
            <a:r>
              <a:rPr lang="ru-RU" sz="4400" dirty="0" smtClean="0">
                <a:ea typeface="Calibri"/>
                <a:cs typeface="Times New Roman"/>
              </a:rPr>
              <a:t/>
            </a:r>
            <a:br>
              <a:rPr lang="ru-RU" sz="4400" dirty="0" smtClean="0">
                <a:ea typeface="Calibri"/>
                <a:cs typeface="Times New Roman"/>
              </a:rPr>
            </a:br>
            <a:r>
              <a:rPr lang="ru-RU" sz="4400" dirty="0">
                <a:ea typeface="Calibri"/>
                <a:cs typeface="Times New Roman"/>
              </a:rPr>
              <a:t/>
            </a:r>
            <a:br>
              <a:rPr lang="ru-RU" sz="4400" dirty="0">
                <a:ea typeface="Calibri"/>
                <a:cs typeface="Times New Roman"/>
              </a:rPr>
            </a:br>
            <a:r>
              <a:rPr lang="ru-RU" sz="4400" dirty="0" smtClean="0">
                <a:ea typeface="Calibri"/>
                <a:cs typeface="Times New Roman"/>
              </a:rPr>
              <a:t/>
            </a:r>
            <a:br>
              <a:rPr lang="ru-RU" sz="4400" dirty="0" smtClean="0">
                <a:ea typeface="Calibri"/>
                <a:cs typeface="Times New Roman"/>
              </a:rPr>
            </a:br>
            <a:r>
              <a:rPr lang="ru-RU" sz="4400" dirty="0">
                <a:ea typeface="Calibri"/>
                <a:cs typeface="Times New Roman"/>
              </a:rPr>
              <a:t/>
            </a:r>
            <a:br>
              <a:rPr lang="ru-RU" sz="4400" dirty="0">
                <a:ea typeface="Calibri"/>
                <a:cs typeface="Times New Roman"/>
              </a:rPr>
            </a:br>
            <a:r>
              <a:rPr lang="ru-RU" sz="4400" dirty="0">
                <a:ea typeface="Calibri"/>
                <a:cs typeface="Times New Roman"/>
              </a:rPr>
              <a:t>Строительная физика</a:t>
            </a:r>
            <a:br>
              <a:rPr lang="ru-RU" sz="4400" dirty="0">
                <a:ea typeface="Calibri"/>
                <a:cs typeface="Times New Roman"/>
              </a:rPr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>
                <a:ea typeface="Calibri"/>
                <a:cs typeface="Times New Roman"/>
              </a:rPr>
              <a:t/>
            </a:r>
            <a:br>
              <a:rPr lang="ru-RU" sz="4400" dirty="0" smtClean="0">
                <a:ea typeface="Calibri"/>
                <a:cs typeface="Times New Roman"/>
              </a:rPr>
            </a:br>
            <a:r>
              <a:rPr lang="ru-RU" sz="4400" dirty="0">
                <a:ea typeface="Calibri"/>
                <a:cs typeface="Times New Roman"/>
              </a:rPr>
              <a:t/>
            </a:r>
            <a:br>
              <a:rPr lang="ru-RU" sz="4400" dirty="0">
                <a:ea typeface="Calibri"/>
                <a:cs typeface="Times New Roman"/>
              </a:rPr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57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2290266"/>
          </a:xfrm>
        </p:spPr>
        <p:txBody>
          <a:bodyPr>
            <a:normAutofit/>
          </a:bodyPr>
          <a:lstStyle/>
          <a:p>
            <a:r>
              <a:rPr lang="ru-RU" sz="2800" kern="1800" dirty="0">
                <a:solidFill>
                  <a:srgbClr val="C00000"/>
                </a:solidFill>
                <a:effectLst/>
                <a:latin typeface="Arial"/>
                <a:ea typeface="Times New Roman"/>
                <a:cs typeface="Gulim"/>
              </a:rPr>
              <a:t>Непродуманная вентиляция конструкции крыши заставит «выпускать пар» хозяина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97" y="188640"/>
            <a:ext cx="4560203" cy="293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140968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50"/>
              </a:spcAft>
            </a:pPr>
            <a:r>
              <a:rPr lang="ru-RU" sz="2400" dirty="0" smtClean="0">
                <a:solidFill>
                  <a:srgbClr val="3F5160"/>
                </a:solidFill>
                <a:effectLst/>
                <a:latin typeface="Arial"/>
                <a:ea typeface="Times New Roman"/>
                <a:cs typeface="Gulim"/>
              </a:rPr>
              <a:t>На уют и тепло в доме влияют не столько кровельный материал, сколько грамотный монтаж крыши. Если строительство вели профессионально, соблюдая существующие нормативы, то любое покрытие будет надежной преградой сюрпризам природы, </a:t>
            </a:r>
            <a:r>
              <a:rPr lang="ru-RU" sz="2400" dirty="0" err="1" smtClean="0">
                <a:solidFill>
                  <a:srgbClr val="3F5160"/>
                </a:solidFill>
                <a:effectLst/>
                <a:latin typeface="Arial"/>
                <a:ea typeface="Times New Roman"/>
                <a:cs typeface="Gulim"/>
              </a:rPr>
              <a:t>будь-то</a:t>
            </a:r>
            <a:r>
              <a:rPr lang="ru-RU" sz="2400" dirty="0" smtClean="0">
                <a:solidFill>
                  <a:srgbClr val="3F5160"/>
                </a:solidFill>
                <a:effectLst/>
                <a:latin typeface="Arial"/>
                <a:ea typeface="Times New Roman"/>
                <a:cs typeface="Gulim"/>
              </a:rPr>
              <a:t> дешевый шифер или дорогая </a:t>
            </a:r>
            <a:r>
              <a:rPr lang="ru-RU" sz="2400" dirty="0" err="1" smtClean="0">
                <a:solidFill>
                  <a:srgbClr val="3F5160"/>
                </a:solidFill>
                <a:effectLst/>
                <a:latin typeface="Arial"/>
                <a:ea typeface="Times New Roman"/>
                <a:cs typeface="Gulim"/>
              </a:rPr>
              <a:t>металлочерепица</a:t>
            </a:r>
            <a:r>
              <a:rPr lang="ru-RU" sz="2400" dirty="0" smtClean="0">
                <a:solidFill>
                  <a:srgbClr val="3F5160"/>
                </a:solidFill>
                <a:effectLst/>
                <a:latin typeface="Arial"/>
                <a:ea typeface="Times New Roman"/>
                <a:cs typeface="Gulim"/>
              </a:rPr>
              <a:t>, а вся кровельная конструкция сбережет тепло в доме и устранит лишнюю влагу. </a:t>
            </a:r>
            <a:endParaRPr lang="ru-RU" sz="2400" dirty="0" smtClean="0">
              <a:solidFill>
                <a:srgbClr val="000000"/>
              </a:solidFill>
              <a:effectLst/>
              <a:latin typeface="Gulim"/>
              <a:ea typeface="Calibri"/>
              <a:cs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196097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861048"/>
            <a:ext cx="8229600" cy="233712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400" dirty="0">
                <a:solidFill>
                  <a:srgbClr val="3F5160"/>
                </a:solidFill>
                <a:latin typeface="Arial"/>
                <a:ea typeface="Calibri"/>
                <a:cs typeface="Gulim"/>
              </a:rPr>
              <a:t>И причин тут несколько: либо кровлю крыли непрофессионалы, либо неправильно были применены пароизоляционные или гидроизоляционные пленки, либо система вентиляции создавалась без учета типа кровельного покрытия. Итог один: придется разбирать кровельный пирог и монтировать заново.</a:t>
            </a:r>
            <a:endParaRPr lang="ru-RU" sz="2400" dirty="0">
              <a:solidFill>
                <a:srgbClr val="000000"/>
              </a:solidFill>
              <a:latin typeface="Gulim"/>
              <a:ea typeface="Calibri"/>
              <a:cs typeface="Gulim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3658418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  <a:spcAft>
                <a:spcPts val="1650"/>
              </a:spcAft>
            </a:pPr>
            <a:r>
              <a:rPr lang="ru-RU" sz="2200" dirty="0" smtClean="0">
                <a:solidFill>
                  <a:srgbClr val="3F5160"/>
                </a:solidFill>
                <a:latin typeface="Arial"/>
                <a:ea typeface="Times New Roman"/>
                <a:cs typeface="Gulim"/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Arial"/>
                <a:ea typeface="Times New Roman"/>
                <a:cs typeface="Gulim"/>
              </a:rPr>
              <a:t>А вот </a:t>
            </a:r>
            <a:r>
              <a:rPr lang="ru-RU" sz="2200" b="1" dirty="0">
                <a:solidFill>
                  <a:srgbClr val="C00000"/>
                </a:solidFill>
                <a:latin typeface="Arial"/>
                <a:ea typeface="Times New Roman"/>
                <a:cs typeface="Gulim"/>
              </a:rPr>
              <a:t>наличие конденсата</a:t>
            </a:r>
            <a:r>
              <a:rPr lang="ru-RU" sz="2200" dirty="0">
                <a:solidFill>
                  <a:srgbClr val="C00000"/>
                </a:solidFill>
                <a:latin typeface="Arial"/>
                <a:ea typeface="Times New Roman"/>
                <a:cs typeface="Gulim"/>
              </a:rPr>
              <a:t>, </a:t>
            </a:r>
            <a:r>
              <a:rPr lang="ru-RU" sz="2200" b="1" dirty="0">
                <a:solidFill>
                  <a:srgbClr val="C00000"/>
                </a:solidFill>
                <a:latin typeface="Arial"/>
                <a:ea typeface="Times New Roman"/>
                <a:cs typeface="Gulim"/>
              </a:rPr>
              <a:t>повышенной влажности </a:t>
            </a:r>
            <a:r>
              <a:rPr lang="ru-RU" sz="2200" dirty="0">
                <a:solidFill>
                  <a:srgbClr val="C00000"/>
                </a:solidFill>
                <a:latin typeface="Arial"/>
                <a:ea typeface="Times New Roman"/>
                <a:cs typeface="Gulim"/>
              </a:rPr>
              <a:t>«намекает» на то, что не все с вашей кровлей гладко. Ну а если конкретнее: при монтаже была неправильно создана вентиляция крыши (если она вообще создавалась!).</a:t>
            </a:r>
            <a:r>
              <a:rPr lang="ru-RU" sz="2200" dirty="0">
                <a:solidFill>
                  <a:srgbClr val="C00000"/>
                </a:solidFill>
                <a:latin typeface="Gulim"/>
                <a:ea typeface="Calibri"/>
                <a:cs typeface="Gulim"/>
              </a:rPr>
              <a:t/>
            </a:r>
            <a:br>
              <a:rPr lang="ru-RU" sz="2200" dirty="0">
                <a:solidFill>
                  <a:srgbClr val="C00000"/>
                </a:solidFill>
                <a:latin typeface="Gulim"/>
                <a:ea typeface="Calibri"/>
                <a:cs typeface="Gulim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s://encrypted-tbn1.gstatic.com/images?q=tbn:ANd9GcSZAUqrbeC7Gf6AU42LT8DdQcIA5JJVW_qMlIbUZqBxBPxM0blbd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948"/>
            <a:ext cx="4176464" cy="3239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09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онденсат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192688" cy="39829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  <a:effectLst/>
                <a:latin typeface="Arial"/>
                <a:ea typeface="Times New Roman"/>
                <a:cs typeface="Gulim"/>
              </a:rPr>
              <a:t>В этой кровле вентиляция 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Arial"/>
                <a:ea typeface="Times New Roman"/>
                <a:cs typeface="Gulim"/>
              </a:rPr>
              <a:t>подкровельного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Arial"/>
                <a:ea typeface="Times New Roman"/>
                <a:cs typeface="Gulim"/>
              </a:rPr>
              <a:t> пространства не продумана, поэтому конденсата на покрытии очень много</a:t>
            </a:r>
            <a:r>
              <a:rPr lang="ru-RU" sz="6600" dirty="0" smtClean="0">
                <a:solidFill>
                  <a:schemeClr val="tx1"/>
                </a:solidFill>
                <a:effectLst/>
                <a:latin typeface="Gulim"/>
                <a:ea typeface="Calibri"/>
                <a:cs typeface="Gulim"/>
              </a:rPr>
              <a:t/>
            </a:r>
            <a:br>
              <a:rPr lang="ru-RU" sz="6600" dirty="0" smtClean="0">
                <a:solidFill>
                  <a:schemeClr val="tx1"/>
                </a:solidFill>
                <a:effectLst/>
                <a:latin typeface="Gulim"/>
                <a:ea typeface="Calibri"/>
                <a:cs typeface="Gulim"/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408363"/>
            <a:ext cx="9144000" cy="3044973"/>
          </a:xfrm>
        </p:spPr>
        <p:txBody>
          <a:bodyPr>
            <a:normAutofit fontScale="55000" lnSpcReduction="20000"/>
          </a:bodyPr>
          <a:lstStyle/>
          <a:p>
            <a:pPr marL="0" indent="0">
              <a:spcAft>
                <a:spcPts val="1650"/>
              </a:spcAft>
              <a:buNone/>
            </a:pPr>
            <a:r>
              <a:rPr lang="ru-RU" sz="3600" dirty="0" smtClean="0">
                <a:solidFill>
                  <a:srgbClr val="3F5160"/>
                </a:solidFill>
                <a:effectLst/>
                <a:latin typeface="Arial"/>
                <a:ea typeface="Times New Roman"/>
                <a:cs typeface="Gulim"/>
              </a:rPr>
              <a:t>В кровельный пирог будут с обеих сторон просачиваться пар и вода. Система вентиляции должна либо не допустить этого, либо в случае попадания дать возможность влаге выветриться. При этом следует помнить: </a:t>
            </a:r>
          </a:p>
          <a:p>
            <a:pPr>
              <a:spcAft>
                <a:spcPts val="1650"/>
              </a:spcAft>
            </a:pPr>
            <a:r>
              <a:rPr lang="ru-RU" sz="3600" dirty="0" smtClean="0">
                <a:solidFill>
                  <a:srgbClr val="3F5160"/>
                </a:solidFill>
                <a:effectLst/>
                <a:latin typeface="Arial"/>
                <a:ea typeface="Times New Roman"/>
                <a:cs typeface="Gulim"/>
              </a:rPr>
              <a:t>пар идет не перпендикулярно вверх, а слегка отклоняясь в сторону.</a:t>
            </a:r>
          </a:p>
          <a:p>
            <a:pPr>
              <a:spcAft>
                <a:spcPts val="1650"/>
              </a:spcAft>
            </a:pPr>
            <a:r>
              <a:rPr lang="ru-RU" sz="3600" dirty="0" smtClean="0">
                <a:solidFill>
                  <a:srgbClr val="3F5160"/>
                </a:solidFill>
                <a:effectLst/>
                <a:latin typeface="Arial"/>
                <a:ea typeface="Times New Roman"/>
                <a:cs typeface="Gulim"/>
              </a:rPr>
              <a:t> Вода не идет перпендикулярно вниз, а тоже немного отклоняется.</a:t>
            </a:r>
            <a:endParaRPr lang="ru-RU" sz="3600" dirty="0" smtClean="0">
              <a:solidFill>
                <a:srgbClr val="000000"/>
              </a:solidFill>
              <a:effectLst/>
              <a:latin typeface="Gulim"/>
              <a:ea typeface="Calibri"/>
              <a:cs typeface="Gulim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4158869" cy="158417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Какие законы физики следует учитывать при монтаже вентиляции?</a:t>
            </a:r>
            <a:br>
              <a:rPr lang="ru-RU" sz="2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069" y="0"/>
            <a:ext cx="4498975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5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гидроизоляция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14637"/>
            <a:ext cx="4499992" cy="40197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437112"/>
            <a:ext cx="7740352" cy="1872208"/>
          </a:xfrm>
        </p:spPr>
        <p:txBody>
          <a:bodyPr>
            <a:noAutofit/>
          </a:bodyPr>
          <a:lstStyle/>
          <a:p>
            <a:pPr marL="190500"/>
            <a:r>
              <a:rPr lang="ru-RU" sz="3200" dirty="0" smtClean="0">
                <a:effectLst/>
                <a:latin typeface="Arial"/>
                <a:ea typeface="Times New Roman"/>
                <a:cs typeface="Gulim"/>
              </a:rPr>
              <a:t>1. Расстелить гидроизоляцию без склейки стыков – то же самое, что обуть дырявые резиновые сапоги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Gulim"/>
                <a:ea typeface="Calibri"/>
                <a:cs typeface="Gulim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/>
                <a:latin typeface="Gulim"/>
                <a:ea typeface="Calibri"/>
                <a:cs typeface="Gulim"/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6" y="476672"/>
            <a:ext cx="46414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Вот это отклонение как раз не всегда учитывают, формируя кровельный пирог, и допускают следующие ошибки монтажа:</a:t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0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ru-RU" sz="3800" dirty="0"/>
              <a:t>2</a:t>
            </a:r>
            <a:r>
              <a:rPr lang="ru-RU" sz="3800" dirty="0" smtClean="0"/>
              <a:t>. Не </a:t>
            </a:r>
            <a:r>
              <a:rPr lang="ru-RU" sz="3800" dirty="0"/>
              <a:t>создают вентиляции в </a:t>
            </a:r>
            <a:r>
              <a:rPr lang="ru-RU" sz="3800" dirty="0" err="1"/>
              <a:t>подкровельном</a:t>
            </a:r>
            <a:r>
              <a:rPr lang="ru-RU" sz="3800" dirty="0"/>
              <a:t> пространстве, полагая, что пароизоляционная пленка, герметично проклеенная, не пропустит пар, и тот найдет выход сам собой. </a:t>
            </a:r>
            <a:endParaRPr lang="ru-RU" sz="3800" dirty="0" smtClean="0"/>
          </a:p>
          <a:p>
            <a:pPr marL="0" lvl="0" indent="0">
              <a:lnSpc>
                <a:spcPct val="120000"/>
              </a:lnSpc>
              <a:buNone/>
            </a:pPr>
            <a:r>
              <a:rPr lang="ru-RU" sz="3800" dirty="0" smtClean="0"/>
              <a:t>Здесь </a:t>
            </a:r>
            <a:r>
              <a:rPr lang="ru-RU" sz="3800" dirty="0"/>
              <a:t>не учтена способность пара «пробивать себе дорогу» вверх. </a:t>
            </a:r>
            <a:endParaRPr lang="ru-RU" sz="3800" dirty="0" smtClean="0"/>
          </a:p>
          <a:p>
            <a:pPr marL="0" lvl="0" indent="0">
              <a:lnSpc>
                <a:spcPct val="120000"/>
              </a:lnSpc>
              <a:buNone/>
            </a:pPr>
            <a:r>
              <a:rPr lang="ru-RU" sz="3800" dirty="0" smtClean="0"/>
              <a:t>Она </a:t>
            </a:r>
            <a:r>
              <a:rPr lang="ru-RU" sz="3800" dirty="0"/>
              <a:t>усиливается по мере того, как увеличивается количество теплой влаги. Оказывается, если пара скапливается слишком много, он под давлением способен пробивать даже правильно уложенный пароизоляционный слой.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47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</a:rPr>
              <a:t>В расчетах это выглядит так</a:t>
            </a:r>
            <a:r>
              <a:rPr lang="ru-RU" dirty="0" smtClean="0">
                <a:solidFill>
                  <a:prstClr val="black"/>
                </a:solidFill>
              </a:rPr>
              <a:t>: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за сутки на 1 </a:t>
            </a:r>
            <a:r>
              <a:rPr lang="ru-RU" dirty="0" err="1">
                <a:solidFill>
                  <a:prstClr val="black"/>
                </a:solidFill>
              </a:rPr>
              <a:t>кв.м</a:t>
            </a:r>
            <a:r>
              <a:rPr lang="ru-RU" dirty="0">
                <a:solidFill>
                  <a:prstClr val="black"/>
                </a:solidFill>
              </a:rPr>
              <a:t>. площади в утеплитель проникнет </a:t>
            </a:r>
            <a:r>
              <a:rPr lang="ru-RU" dirty="0">
                <a:solidFill>
                  <a:srgbClr val="C00000"/>
                </a:solidFill>
              </a:rPr>
              <a:t>1 грамм </a:t>
            </a:r>
            <a:r>
              <a:rPr lang="ru-RU" dirty="0">
                <a:solidFill>
                  <a:prstClr val="black"/>
                </a:solidFill>
              </a:rPr>
              <a:t>пара. </a:t>
            </a:r>
            <a:endParaRPr lang="ru-RU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prstClr val="black"/>
                </a:solidFill>
              </a:rPr>
              <a:t>Если </a:t>
            </a:r>
            <a:r>
              <a:rPr lang="ru-RU" dirty="0">
                <a:solidFill>
                  <a:prstClr val="black"/>
                </a:solidFill>
              </a:rPr>
              <a:t>площадь кровли 100 </a:t>
            </a:r>
            <a:r>
              <a:rPr lang="ru-RU" dirty="0" err="1">
                <a:solidFill>
                  <a:prstClr val="black"/>
                </a:solidFill>
              </a:rPr>
              <a:t>кв.м</a:t>
            </a:r>
            <a:r>
              <a:rPr lang="ru-RU" dirty="0">
                <a:solidFill>
                  <a:prstClr val="black"/>
                </a:solidFill>
              </a:rPr>
              <a:t>., то общее количество будет равно </a:t>
            </a:r>
            <a:r>
              <a:rPr lang="ru-RU" dirty="0">
                <a:solidFill>
                  <a:srgbClr val="C00000"/>
                </a:solidFill>
              </a:rPr>
              <a:t>100 грамм</a:t>
            </a:r>
            <a:r>
              <a:rPr lang="ru-RU" dirty="0">
                <a:solidFill>
                  <a:prstClr val="black"/>
                </a:solidFill>
              </a:rPr>
              <a:t>. </a:t>
            </a:r>
            <a:endParaRPr lang="ru-RU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prstClr val="black"/>
                </a:solidFill>
              </a:rPr>
              <a:t>Через </a:t>
            </a:r>
            <a:r>
              <a:rPr lang="ru-RU" dirty="0">
                <a:solidFill>
                  <a:srgbClr val="C00000"/>
                </a:solidFill>
              </a:rPr>
              <a:t>100 дней </a:t>
            </a:r>
            <a:r>
              <a:rPr lang="ru-RU" dirty="0">
                <a:solidFill>
                  <a:prstClr val="black"/>
                </a:solidFill>
              </a:rPr>
              <a:t>в утеплителе уже накопится </a:t>
            </a:r>
            <a:r>
              <a:rPr lang="ru-RU" dirty="0">
                <a:solidFill>
                  <a:srgbClr val="C00000"/>
                </a:solidFill>
              </a:rPr>
              <a:t>десятилитровое ведро </a:t>
            </a:r>
            <a:r>
              <a:rPr lang="ru-RU" dirty="0">
                <a:solidFill>
                  <a:prstClr val="black"/>
                </a:solidFill>
              </a:rPr>
              <a:t>воды. </a:t>
            </a:r>
            <a:endParaRPr lang="ru-RU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prstClr val="black"/>
                </a:solidFill>
              </a:rPr>
              <a:t>За </a:t>
            </a:r>
            <a:r>
              <a:rPr lang="ru-RU" dirty="0">
                <a:solidFill>
                  <a:srgbClr val="C00000"/>
                </a:solidFill>
              </a:rPr>
              <a:t>год</a:t>
            </a:r>
            <a:r>
              <a:rPr lang="ru-RU" dirty="0">
                <a:solidFill>
                  <a:prstClr val="black"/>
                </a:solidFill>
              </a:rPr>
              <a:t> уже будет </a:t>
            </a:r>
            <a:r>
              <a:rPr lang="ru-RU" dirty="0">
                <a:solidFill>
                  <a:srgbClr val="C00000"/>
                </a:solidFill>
              </a:rPr>
              <a:t>три ведра</a:t>
            </a:r>
            <a:r>
              <a:rPr lang="ru-RU" dirty="0">
                <a:solidFill>
                  <a:prstClr val="black"/>
                </a:solidFill>
              </a:rPr>
              <a:t>. Так что через пару лет ваш кровельный пирог не только перестанет сохранять тепло, но покроется грибком, конденсатом и прочими прелестями, которые вызывает лишняя влага.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069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107</TotalTime>
  <Words>520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Презентация PowerPoint</vt:lpstr>
      <vt:lpstr>    Строительная физика    </vt:lpstr>
      <vt:lpstr>Непродуманная вентиляция конструкции крыши заставит «выпускать пар» хозяина</vt:lpstr>
      <vt:lpstr> А вот наличие конденсата, повышенной влажности «намекает» на то, что не все с вашей кровлей гладко. Ну а если конкретнее: при монтаже была неправильно создана вентиляция крыши (если она вообще создавалась!). </vt:lpstr>
      <vt:lpstr>В этой кровле вентиляция подкровельного пространства не продумана, поэтому конденсата на покрытии очень много </vt:lpstr>
      <vt:lpstr>Какие законы физики следует учитывать при монтаже вентиляции? </vt:lpstr>
      <vt:lpstr>1. Расстелить гидроизоляцию без склейки стыков – то же самое, что обуть дырявые резиновые сапоги </vt:lpstr>
      <vt:lpstr>Презентация PowerPoint</vt:lpstr>
      <vt:lpstr>Презентация PowerPoint</vt:lpstr>
      <vt:lpstr>Вентиляция подкровельного пространства.  </vt:lpstr>
      <vt:lpstr>Если правильно закрепить гидроизоляционный материал на коньке, то пар не найдет выхода наружу </vt:lpstr>
    </vt:vector>
  </TitlesOfParts>
  <Company>Россельхозбанк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Непродуманная вентиляция конструкции крыши заставит «выпускать пар» хозяина</dc:title>
  <dc:creator>Alvika</dc:creator>
  <cp:lastModifiedBy>Alvika</cp:lastModifiedBy>
  <cp:revision>9</cp:revision>
  <dcterms:created xsi:type="dcterms:W3CDTF">2013-12-16T01:28:33Z</dcterms:created>
  <dcterms:modified xsi:type="dcterms:W3CDTF">2013-12-17T08:35:21Z</dcterms:modified>
</cp:coreProperties>
</file>