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56" r:id="rId3"/>
    <p:sldId id="258" r:id="rId4"/>
    <p:sldId id="259" r:id="rId5"/>
    <p:sldId id="260" r:id="rId6"/>
    <p:sldId id="262" r:id="rId7"/>
    <p:sldId id="270" r:id="rId8"/>
    <p:sldId id="263" r:id="rId9"/>
    <p:sldId id="265" r:id="rId10"/>
    <p:sldId id="271" r:id="rId11"/>
    <p:sldId id="266" r:id="rId12"/>
    <p:sldId id="268" r:id="rId13"/>
    <p:sldId id="269" r:id="rId14"/>
    <p:sldId id="277" r:id="rId15"/>
    <p:sldId id="274" r:id="rId16"/>
    <p:sldId id="275" r:id="rId17"/>
    <p:sldId id="276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2442" y="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8C2F9-49EB-4BEA-86D7-02AE3A6A38B4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60B29803-A9CF-4FED-9F8C-2D8F8B239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B2508-851C-404E-8C72-A93CF064D62E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E777-81F0-4559-8978-7DBD2B61F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4822C-DCC5-4C92-B5A2-0F378A136872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1A12A-5A66-4F33-B2A2-2C6D72320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8AA67-BB8C-40FE-B8DF-45BEC642A111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FD89F-CDB8-4C6A-BB79-0A315B59D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7C451-7E0F-4257-B59D-41AA27002A6A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C2DA4-9FC2-491A-8DFE-8B5D06147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46E22-8211-403A-8B8E-2EDF885B28DC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4863C-4C94-4A05-8C9F-1BF308E37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670E8-2C4C-4068-8F5E-A855D1A38332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C2DB4-824E-42C0-8C5E-4C3F5C363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FA850-BFA4-485F-81A2-7333813B5C28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B4D85-AF70-494F-919A-241913533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7835C-C379-49A7-9CF4-0683002D1A6D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062C5-0A7E-4420-8470-CC98D05DF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21791-91EA-4934-8965-639A0D99E0E0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60B09-80A3-492F-B154-D565F98F5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60DE6-75A3-41A8-A653-1E97B1B50710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88605-409C-4C54-A6FA-6CEA23B38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EF54878A-27E2-481E-A99D-0707D3315E86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FF58552E-D477-459F-A3F4-C5162B487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85" r:id="rId8"/>
    <p:sldLayoutId id="2147483686" r:id="rId9"/>
    <p:sldLayoutId id="2147483677" r:id="rId10"/>
    <p:sldLayoutId id="21474836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4356100" y="817563"/>
            <a:ext cx="3703638" cy="1201737"/>
          </a:xfrm>
        </p:spPr>
        <p:txBody>
          <a:bodyPr/>
          <a:lstStyle/>
          <a:p>
            <a:r>
              <a:rPr lang="ru-RU" sz="8000" smtClean="0">
                <a:solidFill>
                  <a:srgbClr val="C00000"/>
                </a:solidFill>
                <a:latin typeface="Arial" charset="0"/>
                <a:cs typeface="Arial" charset="0"/>
              </a:rPr>
              <a:t>ПУ-3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913" y="1854200"/>
            <a:ext cx="6196012" cy="2030413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ПРОФЕССИОНАЛЬНАЯ НАПРАВЛЕННОСТЬ ПРЕПОДАВАНИЯ ФИЗИКИ  В ПРОФЕССИОНАЛЬНОМ УЧИЛИЩЕ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3860800"/>
            <a:ext cx="4456113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ea typeface="Gulim"/>
                <a:cs typeface="Gulim"/>
              </a:rPr>
              <a:t>Задача 3</a:t>
            </a:r>
            <a:r>
              <a:rPr lang="ru-RU" sz="4000" smtClean="0">
                <a:solidFill>
                  <a:srgbClr val="000000"/>
                </a:solidFill>
                <a:latin typeface="Gulim"/>
                <a:ea typeface="Gulim"/>
                <a:cs typeface="Gulim"/>
              </a:rPr>
              <a:t/>
            </a:r>
            <a:br>
              <a:rPr lang="ru-RU" sz="4000" smtClean="0">
                <a:solidFill>
                  <a:srgbClr val="000000"/>
                </a:solidFill>
                <a:latin typeface="Gulim"/>
                <a:ea typeface="Gulim"/>
                <a:cs typeface="Gulim"/>
              </a:rPr>
            </a:br>
            <a:endParaRPr lang="ru-RU" sz="40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Font typeface="Brush Script MT" pitchFamily="66" charset="0"/>
              <a:buNone/>
            </a:pPr>
            <a:r>
              <a:rPr lang="ru-RU" sz="32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С какой скоростью двигался автокран до торможения перед его остановкой?</a:t>
            </a:r>
            <a:endParaRPr lang="ru-RU" sz="3200" smtClean="0">
              <a:solidFill>
                <a:srgbClr val="000000"/>
              </a:solidFill>
              <a:latin typeface="Gulim"/>
              <a:ea typeface="Gulim"/>
              <a:cs typeface="Gulim"/>
            </a:endParaRPr>
          </a:p>
          <a:p>
            <a:pPr indent="0">
              <a:buFont typeface="Brush Script MT" pitchFamily="66" charset="0"/>
              <a:buNone/>
            </a:pPr>
            <a:r>
              <a:rPr lang="ru-RU" sz="32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Недостающие данные взять из таблицы «Технические характеристики» и из Задачи2.</a:t>
            </a:r>
            <a:endParaRPr lang="ru-RU" sz="3200" smtClean="0">
              <a:solidFill>
                <a:srgbClr val="000000"/>
              </a:solidFill>
              <a:latin typeface="Gulim"/>
              <a:ea typeface="Gulim"/>
              <a:cs typeface="Gulim"/>
            </a:endParaRPr>
          </a:p>
          <a:p>
            <a:pPr indent="0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76600" y="1406525"/>
          <a:ext cx="5168900" cy="1828800"/>
        </p:xfrm>
        <a:graphic>
          <a:graphicData uri="http://schemas.openxmlformats.org/drawingml/2006/table">
            <a:tbl>
              <a:tblPr/>
              <a:tblGrid>
                <a:gridCol w="3786188"/>
                <a:gridCol w="1382712"/>
              </a:tblGrid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Масса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18 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Грузоподъёмность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25 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Вылет стрелы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38 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Дизель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8 цилиндров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Температура в камере сгорания на выпуске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2500°С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Коэффициент полезного действия η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42%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Расход топлива на 100 км при скорости 60 км/ч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35 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Средний расход топлива на подъём груза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m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 = 15 т на высоту 15 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450 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Экстренный тормозной путь при скорости 60 км/ч  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80-100 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585" name="Rectangle 3"/>
          <p:cNvSpPr>
            <a:spLocks noChangeArrowheads="1"/>
          </p:cNvSpPr>
          <p:nvPr/>
        </p:nvSpPr>
        <p:spPr bwMode="auto">
          <a:xfrm>
            <a:off x="3276600" y="692150"/>
            <a:ext cx="50434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Технические характеристики автомобильного крана</a:t>
            </a:r>
            <a:endParaRPr lang="ru-RU" altLang="ru-RU" sz="900">
              <a:cs typeface="Arial" charset="0"/>
            </a:endParaRPr>
          </a:p>
          <a:p>
            <a:pPr eaLnBrk="0" hangingPunct="0"/>
            <a:endParaRPr lang="ru-RU" altLang="ru-RU">
              <a:cs typeface="Arial" charset="0"/>
            </a:endParaRPr>
          </a:p>
        </p:txBody>
      </p:sp>
      <p:pic>
        <p:nvPicPr>
          <p:cNvPr id="23586" name="Picture 4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735013" y="1773238"/>
            <a:ext cx="254158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403600"/>
            <a:ext cx="5043488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>
          <a:xfrm>
            <a:off x="965200" y="765175"/>
            <a:ext cx="7315200" cy="3600450"/>
          </a:xfrm>
        </p:spPr>
      </p:pic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581525"/>
            <a:ext cx="2859088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731838"/>
            <a:ext cx="6986588" cy="4991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0" y="1795463"/>
            <a:ext cx="5722938" cy="6254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ПРИЛОЖЕНИЕ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6626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27200" y="3736975"/>
            <a:ext cx="5711825" cy="1524000"/>
          </a:xfrm>
        </p:spPr>
        <p:txBody>
          <a:bodyPr/>
          <a:lstStyle/>
          <a:p>
            <a:r>
              <a:rPr lang="ru-RU" sz="4400" smtClean="0"/>
              <a:t>Исследовательская работа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Задание №1 для исследовательской группы</a:t>
            </a:r>
            <a:r>
              <a:rPr lang="ru-RU" sz="2400" smtClean="0">
                <a:solidFill>
                  <a:srgbClr val="000000"/>
                </a:solidFill>
                <a:latin typeface="Gulim"/>
                <a:ea typeface="Gulim"/>
                <a:cs typeface="Gulim"/>
              </a:rPr>
              <a:t/>
            </a:r>
            <a:br>
              <a:rPr lang="ru-RU" sz="2400" smtClean="0">
                <a:solidFill>
                  <a:srgbClr val="000000"/>
                </a:solidFill>
                <a:latin typeface="Gulim"/>
                <a:ea typeface="Gulim"/>
                <a:cs typeface="Gulim"/>
              </a:rPr>
            </a:b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по выяснению путей повышения КПД</a:t>
            </a:r>
            <a:r>
              <a:rPr lang="ru-RU" sz="2400" smtClean="0">
                <a:solidFill>
                  <a:srgbClr val="000000"/>
                </a:solidFill>
                <a:latin typeface="Gulim"/>
                <a:ea typeface="Gulim"/>
                <a:cs typeface="Gulim"/>
              </a:rPr>
              <a:t/>
            </a:r>
            <a:br>
              <a:rPr lang="ru-RU" sz="2400" smtClean="0">
                <a:solidFill>
                  <a:srgbClr val="000000"/>
                </a:solidFill>
                <a:latin typeface="Gulim"/>
                <a:ea typeface="Gulim"/>
                <a:cs typeface="Gulim"/>
              </a:rPr>
            </a:br>
            <a:endParaRPr lang="ru-RU" sz="24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Constantia" pitchFamily="18" charset="0"/>
              <a:buAutoNum type="arabicPeriod"/>
              <a:tabLst>
                <a:tab pos="685800" algn="l"/>
              </a:tabLst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Узнать температуру Т</a:t>
            </a:r>
            <a:r>
              <a:rPr lang="ru-RU" baseline="-25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камере сгорания и Т</a:t>
            </a:r>
            <a:r>
              <a:rPr lang="ru-RU" baseline="-25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температуру в конце выпуска.</a:t>
            </a:r>
            <a:endParaRPr lang="ru-RU" smtClean="0">
              <a:solidFill>
                <a:srgbClr val="000000"/>
              </a:solidFill>
              <a:latin typeface="Gulim"/>
              <a:cs typeface="Times New Roman" pitchFamily="18" charset="0"/>
            </a:endParaRPr>
          </a:p>
          <a:p>
            <a:pPr marL="342900" indent="-342900">
              <a:buFont typeface="Constantia" pitchFamily="18" charset="0"/>
              <a:buAutoNum type="arabicPeriod"/>
              <a:tabLst>
                <a:tab pos="685800" algn="l"/>
              </a:tabLst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Вычислить КПД по формуле: </a:t>
            </a:r>
            <a:endParaRPr lang="ru-RU" smtClean="0">
              <a:solidFill>
                <a:srgbClr val="000000"/>
              </a:solidFill>
              <a:latin typeface="Gulim"/>
              <a:cs typeface="Times New Roman" pitchFamily="18" charset="0"/>
            </a:endParaRPr>
          </a:p>
          <a:p>
            <a:pPr marL="342900" indent="-342900">
              <a:buFont typeface="Brush Script MT" pitchFamily="66" charset="0"/>
              <a:buNone/>
              <a:tabLst>
                <a:tab pos="685800" algn="l"/>
              </a:tabLst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 КПД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 =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(Т</a:t>
            </a:r>
            <a:r>
              <a:rPr lang="ru-RU" baseline="-250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1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-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Т</a:t>
            </a:r>
            <a:r>
              <a:rPr lang="ru-RU" baseline="-250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2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)</a:t>
            </a:r>
            <a:r>
              <a:rPr lang="ru-RU" baseline="-250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/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Т</a:t>
            </a:r>
            <a:r>
              <a:rPr lang="ru-RU" baseline="-250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2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*100%</a:t>
            </a:r>
            <a:r>
              <a:rPr lang="en-US" baseline="-250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 </a:t>
            </a:r>
            <a:endParaRPr lang="ru-RU" smtClean="0">
              <a:solidFill>
                <a:srgbClr val="000000"/>
              </a:solidFill>
              <a:latin typeface="Gulim"/>
              <a:ea typeface="Gulim"/>
              <a:cs typeface="Gulim"/>
            </a:endParaRPr>
          </a:p>
          <a:p>
            <a:pPr marL="342900" indent="-342900">
              <a:buFont typeface="Brush Script MT" pitchFamily="66" charset="0"/>
              <a:buNone/>
              <a:tabLst>
                <a:tab pos="685800" algn="l"/>
              </a:tabLst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 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Ответить на вопрос: </a:t>
            </a:r>
            <a:endParaRPr lang="ru-RU" smtClean="0">
              <a:solidFill>
                <a:srgbClr val="000000"/>
              </a:solidFill>
              <a:latin typeface="Gulim"/>
              <a:cs typeface="Times New Roman" pitchFamily="18" charset="0"/>
            </a:endParaRPr>
          </a:p>
          <a:p>
            <a:pPr marL="342900" indent="-342900">
              <a:buFont typeface="Brush Script MT" pitchFamily="66" charset="0"/>
              <a:buNone/>
              <a:tabLst>
                <a:tab pos="685800" algn="l"/>
              </a:tabLst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Как объяснить расхождения в значениях КПД теоретического идеальной тепловой машины и реального двигателя?</a:t>
            </a:r>
            <a:endParaRPr lang="ru-RU" smtClean="0">
              <a:solidFill>
                <a:srgbClr val="000000"/>
              </a:solidFill>
              <a:latin typeface="Gulim"/>
              <a:ea typeface="Gulim"/>
              <a:cs typeface="Gulim"/>
            </a:endParaRPr>
          </a:p>
          <a:p>
            <a:pPr marL="342900" indent="-342900">
              <a:tabLst>
                <a:tab pos="685800" algn="l"/>
              </a:tabLst>
            </a:pPr>
            <a:endParaRPr lang="ru-RU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Задание №2 для исследовательской группы</a:t>
            </a:r>
            <a:r>
              <a:rPr lang="ru-RU" sz="2400" smtClean="0">
                <a:solidFill>
                  <a:srgbClr val="000000"/>
                </a:solidFill>
                <a:latin typeface="Gulim"/>
                <a:ea typeface="Gulim"/>
                <a:cs typeface="Gulim"/>
              </a:rPr>
              <a:t/>
            </a:r>
            <a:br>
              <a:rPr lang="ru-RU" sz="2400" smtClean="0">
                <a:solidFill>
                  <a:srgbClr val="000000"/>
                </a:solidFill>
                <a:latin typeface="Gulim"/>
                <a:ea typeface="Gulim"/>
                <a:cs typeface="Gulim"/>
              </a:rPr>
            </a:b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по выяснению путей повышения КПД</a:t>
            </a:r>
            <a:r>
              <a:rPr lang="ru-RU" sz="2400" smtClean="0">
                <a:solidFill>
                  <a:srgbClr val="000000"/>
                </a:solidFill>
                <a:latin typeface="Gulim"/>
                <a:ea typeface="Gulim"/>
                <a:cs typeface="Gulim"/>
              </a:rPr>
              <a:t/>
            </a:r>
            <a:br>
              <a:rPr lang="ru-RU" sz="2400" smtClean="0">
                <a:solidFill>
                  <a:srgbClr val="000000"/>
                </a:solidFill>
                <a:latin typeface="Gulim"/>
                <a:ea typeface="Gulim"/>
                <a:cs typeface="Gulim"/>
              </a:rPr>
            </a:br>
            <a:endParaRPr lang="ru-RU" sz="24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350" y="1628775"/>
            <a:ext cx="6769100" cy="460851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Brush Script MT" pitchFamily="66" charset="0"/>
              <a:buNone/>
              <a:tabLst>
                <a:tab pos="457200" algn="l"/>
              </a:tabLst>
            </a:pPr>
            <a:r>
              <a:rPr lang="ru-RU" sz="1700" b="1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1. </a:t>
            </a:r>
            <a:r>
              <a:rPr lang="ru-RU" sz="17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Исследуйте формулу:</a:t>
            </a:r>
            <a:endParaRPr lang="ru-RU" sz="1700" smtClean="0">
              <a:solidFill>
                <a:srgbClr val="000000"/>
              </a:solidFill>
              <a:latin typeface="Gulim"/>
              <a:ea typeface="Gulim"/>
              <a:cs typeface="Gulim"/>
            </a:endParaRPr>
          </a:p>
          <a:p>
            <a:pPr marL="0" indent="0">
              <a:lnSpc>
                <a:spcPct val="80000"/>
              </a:lnSpc>
              <a:buFont typeface="Brush Script MT" pitchFamily="66" charset="0"/>
              <a:buNone/>
              <a:tabLst>
                <a:tab pos="457200" algn="l"/>
              </a:tabLst>
            </a:pPr>
            <a:r>
              <a:rPr lang="ru-RU" sz="17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КПД =(Т</a:t>
            </a:r>
            <a:r>
              <a:rPr lang="ru-RU" sz="1700" baseline="-250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1 </a:t>
            </a:r>
            <a:r>
              <a:rPr lang="ru-RU" sz="17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- Т</a:t>
            </a:r>
            <a:r>
              <a:rPr lang="ru-RU" sz="1700" baseline="-250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2</a:t>
            </a:r>
            <a:r>
              <a:rPr lang="ru-RU" sz="17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)</a:t>
            </a:r>
            <a:r>
              <a:rPr lang="ru-RU" sz="1700" baseline="-250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 </a:t>
            </a:r>
            <a:r>
              <a:rPr lang="ru-RU" sz="17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/ Т</a:t>
            </a:r>
            <a:r>
              <a:rPr lang="ru-RU" sz="1700" baseline="-250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2 </a:t>
            </a:r>
            <a:r>
              <a:rPr lang="ru-RU" sz="17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*100% , где Т</a:t>
            </a:r>
            <a:r>
              <a:rPr lang="ru-RU" sz="1700" baseline="-250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1 </a:t>
            </a:r>
            <a:r>
              <a:rPr lang="ru-RU" sz="17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- температура нагревателя, Т</a:t>
            </a:r>
            <a:r>
              <a:rPr lang="ru-RU" sz="1700" baseline="-250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2 </a:t>
            </a:r>
            <a:r>
              <a:rPr lang="ru-RU" sz="17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– температура холодильника</a:t>
            </a:r>
            <a:endParaRPr lang="ru-RU" sz="1700" smtClean="0">
              <a:solidFill>
                <a:srgbClr val="000000"/>
              </a:solidFill>
              <a:latin typeface="Gulim"/>
              <a:ea typeface="Gulim"/>
              <a:cs typeface="Gulim"/>
            </a:endParaRPr>
          </a:p>
          <a:p>
            <a:pPr marL="0" indent="0">
              <a:lnSpc>
                <a:spcPct val="80000"/>
              </a:lnSpc>
              <a:buFont typeface="Brush Script MT" pitchFamily="66" charset="0"/>
              <a:buNone/>
              <a:tabLst>
                <a:tab pos="457200" algn="l"/>
              </a:tabLst>
            </a:pPr>
            <a:r>
              <a:rPr lang="ru-RU" sz="17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Как необходимо изменять Т</a:t>
            </a:r>
            <a:r>
              <a:rPr lang="ru-RU" sz="1700" baseline="-250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1 </a:t>
            </a:r>
            <a:r>
              <a:rPr lang="ru-RU" sz="17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и Т</a:t>
            </a:r>
            <a:r>
              <a:rPr lang="ru-RU" sz="1700" baseline="-250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2</a:t>
            </a:r>
            <a:r>
              <a:rPr lang="ru-RU" sz="17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 чтобы увеличить КПД? Есть ли пределы этим значениям?</a:t>
            </a:r>
          </a:p>
          <a:p>
            <a:pPr marL="0" indent="0">
              <a:lnSpc>
                <a:spcPct val="80000"/>
              </a:lnSpc>
              <a:buFont typeface="Brush Script MT" pitchFamily="66" charset="0"/>
              <a:buNone/>
              <a:tabLst>
                <a:tab pos="457200" algn="l"/>
              </a:tabLst>
            </a:pPr>
            <a:endParaRPr lang="ru-RU" sz="1700" smtClean="0">
              <a:solidFill>
                <a:srgbClr val="000000"/>
              </a:solidFill>
              <a:latin typeface="Gulim"/>
              <a:ea typeface="Gulim"/>
              <a:cs typeface="Gulim"/>
            </a:endParaRPr>
          </a:p>
          <a:p>
            <a:pPr marL="0" indent="0">
              <a:lnSpc>
                <a:spcPct val="80000"/>
              </a:lnSpc>
              <a:buFont typeface="Brush Script MT" pitchFamily="66" charset="0"/>
              <a:buNone/>
              <a:tabLst>
                <a:tab pos="457200" algn="l"/>
              </a:tabLst>
            </a:pPr>
            <a:r>
              <a:rPr lang="ru-RU" sz="1700" b="1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2.  </a:t>
            </a:r>
            <a:r>
              <a:rPr lang="ru-RU" sz="17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Что такое степень сжатия: </a:t>
            </a:r>
            <a:endParaRPr lang="ru-RU" sz="1700" smtClean="0">
              <a:solidFill>
                <a:srgbClr val="000000"/>
              </a:solidFill>
              <a:latin typeface="Gulim"/>
              <a:ea typeface="Gulim"/>
              <a:cs typeface="Gulim"/>
            </a:endParaRPr>
          </a:p>
          <a:p>
            <a:pPr marL="0" indent="0">
              <a:lnSpc>
                <a:spcPct val="80000"/>
              </a:lnSpc>
              <a:buFont typeface="Brush Script MT" pitchFamily="66" charset="0"/>
              <a:buNone/>
              <a:tabLst>
                <a:tab pos="457200" algn="l"/>
              </a:tabLst>
            </a:pPr>
            <a:r>
              <a:rPr lang="ru-RU" sz="17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Е= </a:t>
            </a:r>
            <a:r>
              <a:rPr lang="en-US" sz="17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V</a:t>
            </a:r>
            <a:r>
              <a:rPr lang="ru-RU" sz="1700" baseline="-250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1</a:t>
            </a:r>
            <a:r>
              <a:rPr lang="ru-RU" sz="17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/</a:t>
            </a:r>
            <a:r>
              <a:rPr lang="en-US" sz="17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V</a:t>
            </a:r>
            <a:r>
              <a:rPr lang="ru-RU" sz="1700" baseline="-250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2 </a:t>
            </a:r>
            <a:r>
              <a:rPr lang="ru-RU" sz="17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 и как эта характеристика влияет на КПД?</a:t>
            </a:r>
            <a:endParaRPr lang="ru-RU" sz="1700" smtClean="0">
              <a:solidFill>
                <a:srgbClr val="000000"/>
              </a:solidFill>
              <a:latin typeface="Gulim"/>
              <a:ea typeface="Gulim"/>
              <a:cs typeface="Gulim"/>
            </a:endParaRPr>
          </a:p>
          <a:p>
            <a:pPr marL="0" indent="0">
              <a:lnSpc>
                <a:spcPct val="80000"/>
              </a:lnSpc>
              <a:buFont typeface="Brush Script MT" pitchFamily="66" charset="0"/>
              <a:buNone/>
              <a:tabLst>
                <a:tab pos="457200" algn="l"/>
              </a:tabLst>
            </a:pPr>
            <a:r>
              <a:rPr lang="en-US" sz="17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V</a:t>
            </a:r>
            <a:r>
              <a:rPr lang="ru-RU" sz="1700" baseline="-250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1</a:t>
            </a:r>
            <a:r>
              <a:rPr lang="ru-RU" sz="17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 – начальный объем горючей смеси</a:t>
            </a:r>
            <a:endParaRPr lang="ru-RU" sz="1700" smtClean="0">
              <a:solidFill>
                <a:srgbClr val="000000"/>
              </a:solidFill>
              <a:latin typeface="Gulim"/>
              <a:ea typeface="Gulim"/>
              <a:cs typeface="Gulim"/>
            </a:endParaRPr>
          </a:p>
          <a:p>
            <a:pPr marL="0" indent="0">
              <a:lnSpc>
                <a:spcPct val="80000"/>
              </a:lnSpc>
              <a:buFont typeface="Brush Script MT" pitchFamily="66" charset="0"/>
              <a:buNone/>
              <a:tabLst>
                <a:tab pos="457200" algn="l"/>
              </a:tabLst>
            </a:pPr>
            <a:r>
              <a:rPr lang="en-US" sz="17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V</a:t>
            </a:r>
            <a:r>
              <a:rPr lang="ru-RU" sz="1700" baseline="-250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2 </a:t>
            </a:r>
            <a:r>
              <a:rPr lang="ru-RU" sz="17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– конечный объем горючей смеси</a:t>
            </a:r>
          </a:p>
          <a:p>
            <a:pPr marL="0" indent="0">
              <a:lnSpc>
                <a:spcPct val="80000"/>
              </a:lnSpc>
              <a:buFont typeface="Brush Script MT" pitchFamily="66" charset="0"/>
              <a:buNone/>
              <a:tabLst>
                <a:tab pos="457200" algn="l"/>
              </a:tabLst>
            </a:pPr>
            <a:endParaRPr lang="ru-RU" sz="1700" smtClean="0">
              <a:solidFill>
                <a:srgbClr val="000000"/>
              </a:solidFill>
              <a:latin typeface="Gulim"/>
              <a:ea typeface="Gulim"/>
              <a:cs typeface="Gulim"/>
            </a:endParaRPr>
          </a:p>
          <a:p>
            <a:pPr marL="0" indent="0">
              <a:lnSpc>
                <a:spcPct val="80000"/>
              </a:lnSpc>
              <a:buFont typeface="Brush Script MT" pitchFamily="66" charset="0"/>
              <a:buNone/>
              <a:tabLst>
                <a:tab pos="457200" algn="l"/>
              </a:tabLst>
            </a:pPr>
            <a:r>
              <a:rPr lang="ru-RU" sz="1700" b="1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3. </a:t>
            </a:r>
            <a:r>
              <a:rPr lang="ru-RU" sz="17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Как влияет скорость охлаждения двигателя на КПД? И как это достигается?</a:t>
            </a:r>
            <a:endParaRPr lang="ru-RU" sz="1700" smtClean="0">
              <a:solidFill>
                <a:srgbClr val="000000"/>
              </a:solidFill>
              <a:latin typeface="Gulim"/>
              <a:ea typeface="Gulim"/>
              <a:cs typeface="Gulim"/>
            </a:endParaRPr>
          </a:p>
          <a:p>
            <a:pPr marL="0" indent="0">
              <a:lnSpc>
                <a:spcPct val="80000"/>
              </a:lnSpc>
              <a:buFont typeface="Brush Script MT" pitchFamily="66" charset="0"/>
              <a:buNone/>
              <a:tabLst>
                <a:tab pos="457200" algn="l"/>
              </a:tabLst>
            </a:pPr>
            <a:r>
              <a:rPr lang="ru-RU" sz="1700" b="1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4. </a:t>
            </a:r>
            <a:r>
              <a:rPr lang="ru-RU" sz="17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Имеет ли значение охлаждающая жидкость на повышение КПД?</a:t>
            </a:r>
            <a:endParaRPr lang="ru-RU" sz="1700" smtClean="0">
              <a:solidFill>
                <a:srgbClr val="000000"/>
              </a:solidFill>
              <a:latin typeface="Gulim"/>
              <a:ea typeface="Gulim"/>
              <a:cs typeface="Gulim"/>
            </a:endParaRPr>
          </a:p>
          <a:p>
            <a:pPr marL="0" indent="0">
              <a:lnSpc>
                <a:spcPct val="80000"/>
              </a:lnSpc>
              <a:buFont typeface="Brush Script MT" pitchFamily="66" charset="0"/>
              <a:buNone/>
              <a:tabLst>
                <a:tab pos="457200" algn="l"/>
              </a:tabLst>
            </a:pPr>
            <a:r>
              <a:rPr lang="ru-RU" sz="1700" b="1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5. </a:t>
            </a:r>
            <a:r>
              <a:rPr lang="ru-RU" sz="17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Как влияет раннее, позднее зажигание на КПД?</a:t>
            </a:r>
            <a:endParaRPr lang="ru-RU" sz="1700" smtClean="0">
              <a:solidFill>
                <a:srgbClr val="000000"/>
              </a:solidFill>
              <a:latin typeface="Gulim"/>
              <a:ea typeface="Gulim"/>
              <a:cs typeface="Gulim"/>
            </a:endParaRPr>
          </a:p>
          <a:p>
            <a:pPr marL="0" indent="0">
              <a:lnSpc>
                <a:spcPct val="80000"/>
              </a:lnSpc>
              <a:buFont typeface="Brush Script MT" pitchFamily="66" charset="0"/>
              <a:buNone/>
              <a:tabLst>
                <a:tab pos="457200" algn="l"/>
              </a:tabLst>
            </a:pPr>
            <a:r>
              <a:rPr lang="ru-RU" sz="1700" b="1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6. </a:t>
            </a:r>
            <a:r>
              <a:rPr lang="ru-RU" sz="17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Как влияет нагар свечи на зажигание? Какова роль электронного зажигания?</a:t>
            </a:r>
            <a:endParaRPr lang="ru-RU" sz="1700" smtClean="0">
              <a:solidFill>
                <a:srgbClr val="000000"/>
              </a:solidFill>
              <a:latin typeface="Gulim"/>
              <a:ea typeface="Gulim"/>
              <a:cs typeface="Gulim"/>
            </a:endParaRPr>
          </a:p>
          <a:p>
            <a:pPr marL="0" indent="0">
              <a:lnSpc>
                <a:spcPct val="80000"/>
              </a:lnSpc>
              <a:tabLst>
                <a:tab pos="457200" algn="l"/>
              </a:tabLst>
            </a:pPr>
            <a:endParaRPr lang="ru-RU" sz="17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Задание №3 для исследовательской группы</a:t>
            </a:r>
            <a:r>
              <a:rPr lang="ru-RU" sz="2400" smtClean="0">
                <a:solidFill>
                  <a:srgbClr val="000000"/>
                </a:solidFill>
                <a:latin typeface="Gulim"/>
                <a:ea typeface="Gulim"/>
                <a:cs typeface="Gulim"/>
              </a:rPr>
              <a:t/>
            </a:r>
            <a:br>
              <a:rPr lang="ru-RU" sz="2400" smtClean="0">
                <a:solidFill>
                  <a:srgbClr val="000000"/>
                </a:solidFill>
                <a:latin typeface="Gulim"/>
                <a:ea typeface="Gulim"/>
                <a:cs typeface="Gulim"/>
              </a:rPr>
            </a:b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по выяснению путей повышения КПД</a:t>
            </a:r>
            <a:r>
              <a:rPr lang="ru-RU" sz="2400" smtClean="0">
                <a:solidFill>
                  <a:srgbClr val="000000"/>
                </a:solidFill>
                <a:latin typeface="Gulim"/>
                <a:ea typeface="Gulim"/>
                <a:cs typeface="Gulim"/>
              </a:rPr>
              <a:t/>
            </a:r>
            <a:br>
              <a:rPr lang="ru-RU" sz="2400" smtClean="0">
                <a:solidFill>
                  <a:srgbClr val="000000"/>
                </a:solidFill>
                <a:latin typeface="Gulim"/>
                <a:ea typeface="Gulim"/>
                <a:cs typeface="Gulim"/>
              </a:rPr>
            </a:br>
            <a:endParaRPr lang="ru-RU" sz="24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Информация о дизеле</a:t>
            </a:r>
            <a:endParaRPr lang="ru-RU" dirty="0">
              <a:solidFill>
                <a:srgbClr val="000000"/>
              </a:solidFill>
              <a:latin typeface="Gulim"/>
              <a:cs typeface="Times New Roman"/>
            </a:endParaRP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Уменьшение трения усовершенствованием подшипников (шариковые, конусообразные, роликовые и др.)</a:t>
            </a:r>
            <a:endParaRPr lang="ru-RU" dirty="0">
              <a:solidFill>
                <a:srgbClr val="000000"/>
              </a:solidFill>
              <a:latin typeface="Gulim"/>
              <a:cs typeface="Times New Roman"/>
            </a:endParaRP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Улучшение качества смазочного материала</a:t>
            </a:r>
            <a:endParaRPr lang="ru-RU" dirty="0">
              <a:solidFill>
                <a:srgbClr val="000000"/>
              </a:solidFill>
              <a:latin typeface="Gulim"/>
              <a:cs typeface="Times New Roman"/>
            </a:endParaRP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Форма автомобиля – дизайн</a:t>
            </a:r>
            <a:endParaRPr lang="ru-RU" dirty="0">
              <a:solidFill>
                <a:srgbClr val="000000"/>
              </a:solidFill>
              <a:latin typeface="Gulim"/>
              <a:cs typeface="Times New Roman"/>
            </a:endParaRP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Роль массы автомобиля грузового, легкового</a:t>
            </a:r>
            <a:endParaRPr lang="ru-RU" dirty="0">
              <a:solidFill>
                <a:srgbClr val="000000"/>
              </a:solidFill>
              <a:latin typeface="Gulim"/>
              <a:cs typeface="Times New Roman"/>
            </a:endParaRP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Правильно выбирать давление в колесах</a:t>
            </a:r>
            <a:endParaRPr lang="ru-RU" dirty="0">
              <a:solidFill>
                <a:srgbClr val="000000"/>
              </a:solidFill>
              <a:latin typeface="Gulim"/>
              <a:cs typeface="Times New Roman"/>
            </a:endParaRP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Рационально выбирать скорость движения, это влияет на расход топлива</a:t>
            </a:r>
            <a:endParaRPr lang="ru-RU" dirty="0">
              <a:solidFill>
                <a:srgbClr val="000000"/>
              </a:solidFill>
              <a:latin typeface="Gulim"/>
              <a:cs typeface="Times New Roman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1. Качественные задачи по теме «Тепловые двигатели»</a:t>
            </a:r>
            <a:r>
              <a:rPr lang="ru-RU" sz="3200" smtClean="0">
                <a:solidFill>
                  <a:srgbClr val="000000"/>
                </a:solidFill>
                <a:latin typeface="Gulim"/>
                <a:ea typeface="Gulim"/>
                <a:cs typeface="Gulim"/>
              </a:rPr>
              <a:t/>
            </a:r>
            <a:br>
              <a:rPr lang="ru-RU" sz="3200" smtClean="0">
                <a:solidFill>
                  <a:srgbClr val="000000"/>
                </a:solidFill>
                <a:latin typeface="Gulim"/>
                <a:ea typeface="Gulim"/>
                <a:cs typeface="Gulim"/>
              </a:rPr>
            </a:br>
            <a:endParaRPr lang="ru-RU" sz="40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675" y="2119313"/>
            <a:ext cx="6196013" cy="4046537"/>
          </a:xfrm>
        </p:spPr>
        <p:txBody>
          <a:bodyPr rtlCol="0">
            <a:normAutofit fontScale="70000" lnSpcReduction="20000"/>
          </a:bodyPr>
          <a:lstStyle/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Какое движение совершает поршень во время рабочего хода, если давление над поршнем и под ним одинаковые?</a:t>
            </a:r>
            <a:endParaRPr lang="ru-RU" sz="2000" dirty="0">
              <a:solidFill>
                <a:srgbClr val="000000"/>
              </a:solidFill>
              <a:latin typeface="Gulim"/>
              <a:cs typeface="Times New Roman"/>
            </a:endParaRP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Почему не плавится цилиндр, поршень, если температура плавления железа 1500</a:t>
            </a:r>
            <a:r>
              <a:rPr lang="ru-RU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С, сплава алюминия около 900</a:t>
            </a:r>
            <a:r>
              <a:rPr lang="ru-RU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С, а температура в конце горения топлива около 2000</a:t>
            </a:r>
            <a:r>
              <a:rPr lang="ru-RU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С?</a:t>
            </a:r>
            <a:endParaRPr lang="ru-RU" sz="2000" dirty="0">
              <a:solidFill>
                <a:srgbClr val="000000"/>
              </a:solidFill>
              <a:latin typeface="Gulim"/>
              <a:cs typeface="Times New Roman"/>
            </a:endParaRP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С какой целью гоночные мотоциклы, автомобили снимают глушители?</a:t>
            </a:r>
            <a:endParaRPr lang="ru-RU" sz="2000" dirty="0">
              <a:solidFill>
                <a:srgbClr val="000000"/>
              </a:solidFill>
              <a:latin typeface="Gulim"/>
              <a:cs typeface="Times New Roman"/>
            </a:endParaRP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Изменяется ли КПД двигателя во время движения?</a:t>
            </a:r>
            <a:endParaRPr lang="ru-RU" sz="2000" dirty="0">
              <a:solidFill>
                <a:srgbClr val="000000"/>
              </a:solidFill>
              <a:latin typeface="Gulim"/>
              <a:cs typeface="Times New Roman"/>
            </a:endParaRP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Какой водитель поступает рационально перед светофором перед красным загорается желтый:</a:t>
            </a:r>
            <a:endParaRPr lang="ru-RU" sz="2000" dirty="0">
              <a:solidFill>
                <a:srgbClr val="000000"/>
              </a:solidFill>
              <a:latin typeface="Gulim"/>
              <a:cs typeface="Times New Roman"/>
            </a:endParaRPr>
          </a:p>
          <a:p>
            <a:pPr marL="800100" lvl="1" indent="-342900" fontAlgn="auto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Times New Roman"/>
                <a:cs typeface="Times New Roman"/>
              </a:rPr>
              <a:t>Не меняя скорость резко тормозит перед светофором?</a:t>
            </a:r>
            <a:endParaRPr lang="ru-RU" sz="2000" dirty="0">
              <a:solidFill>
                <a:srgbClr val="000000"/>
              </a:solidFill>
              <a:latin typeface="Gulim"/>
              <a:cs typeface="Times New Roman"/>
            </a:endParaRPr>
          </a:p>
          <a:p>
            <a:pPr marL="800100" lvl="1" indent="-342900" fontAlgn="auto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Times New Roman"/>
                <a:cs typeface="Times New Roman"/>
              </a:rPr>
              <a:t>«Накатом», на нейтральном положении движется к перекрестку, если в обоих случаях путь свободен</a:t>
            </a:r>
            <a:endParaRPr lang="ru-RU" sz="2000" dirty="0">
              <a:solidFill>
                <a:srgbClr val="000000"/>
              </a:solidFill>
              <a:latin typeface="Gulim"/>
              <a:cs typeface="Times New Roman"/>
            </a:endParaRP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Gulim"/>
                <a:cs typeface="Gulim"/>
              </a:rPr>
              <a:t> 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2. Качественные задачи по теме «Тепловые двигатели»</a:t>
            </a:r>
            <a:r>
              <a:rPr lang="ru-RU" sz="2900" smtClean="0">
                <a:solidFill>
                  <a:srgbClr val="000000"/>
                </a:solidFill>
                <a:latin typeface="Gulim"/>
                <a:ea typeface="Gulim"/>
                <a:cs typeface="Gulim"/>
              </a:rPr>
              <a:t/>
            </a:r>
            <a:br>
              <a:rPr lang="ru-RU" sz="2900" smtClean="0">
                <a:solidFill>
                  <a:srgbClr val="000000"/>
                </a:solidFill>
                <a:latin typeface="Gulim"/>
                <a:ea typeface="Gulim"/>
                <a:cs typeface="Gulim"/>
              </a:rPr>
            </a:br>
            <a:endParaRPr lang="ru-RU" sz="40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AA2B1E"/>
              </a:buClr>
              <a:buFont typeface="Constantia" pitchFamily="18" charset="0"/>
              <a:buAutoNum type="arabicPeriod"/>
              <a:tabLst>
                <a:tab pos="457200" algn="l"/>
              </a:tabLst>
            </a:pP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ъх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1846263"/>
            <a:ext cx="3451225" cy="12652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4400" dirty="0" smtClean="0">
                <a:solidFill>
                  <a:srgbClr val="7030A0"/>
                </a:solidFill>
              </a:rPr>
              <a:t>ЗАДАЧИ</a:t>
            </a:r>
            <a:r>
              <a:rPr lang="ru-RU" sz="4400" dirty="0">
                <a:solidFill>
                  <a:srgbClr val="7030A0"/>
                </a:solidFill>
              </a:rPr>
              <a:t/>
            </a:r>
            <a:br>
              <a:rPr lang="ru-RU" sz="4400" dirty="0">
                <a:solidFill>
                  <a:srgbClr val="7030A0"/>
                </a:solidFill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250" y="3789363"/>
            <a:ext cx="5473700" cy="1752600"/>
          </a:xfrm>
        </p:spPr>
        <p:txBody>
          <a:bodyPr/>
          <a:lstStyle/>
          <a:p>
            <a:pPr algn="l"/>
            <a:r>
              <a:rPr lang="ru-RU" smtClean="0"/>
              <a:t>1. Определение тормозного пути</a:t>
            </a:r>
          </a:p>
          <a:p>
            <a:pPr algn="l"/>
            <a:r>
              <a:rPr lang="ru-RU" smtClean="0"/>
              <a:t>2. Определение силы трения</a:t>
            </a:r>
          </a:p>
          <a:p>
            <a:pPr algn="l"/>
            <a:r>
              <a:rPr lang="ru-RU" smtClean="0"/>
              <a:t>3. Определение начальной скорости при торможении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169863"/>
            <a:ext cx="4824413" cy="295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1368425" y="2820988"/>
            <a:ext cx="6407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FF0000"/>
                </a:solidFill>
                <a:latin typeface="Constantia" pitchFamily="18" charset="0"/>
              </a:rPr>
              <a:t>автомобильный профиль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3. Качественные задачи по теме «Тепловые двигатели»</a:t>
            </a:r>
            <a:r>
              <a:rPr lang="ru-RU" sz="2900" smtClean="0">
                <a:solidFill>
                  <a:srgbClr val="000000"/>
                </a:solidFill>
                <a:latin typeface="Gulim"/>
                <a:ea typeface="Gulim"/>
                <a:cs typeface="Gulim"/>
              </a:rPr>
              <a:t/>
            </a:r>
            <a:br>
              <a:rPr lang="ru-RU" sz="2900" smtClean="0">
                <a:solidFill>
                  <a:srgbClr val="000000"/>
                </a:solidFill>
                <a:latin typeface="Gulim"/>
                <a:ea typeface="Gulim"/>
                <a:cs typeface="Gulim"/>
              </a:rPr>
            </a:br>
            <a:endParaRPr lang="ru-RU" sz="40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AA2B1E"/>
              </a:buClr>
              <a:buFont typeface="Constantia" pitchFamily="18" charset="0"/>
              <a:buAutoNum type="arabicPeriod"/>
              <a:tabLst>
                <a:tab pos="457200" algn="l"/>
              </a:tabLst>
            </a:pP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Является ли ракета тепловым двигателем?</a:t>
            </a:r>
            <a:endParaRPr lang="ru-RU" sz="1800" smtClean="0">
              <a:solidFill>
                <a:srgbClr val="000000"/>
              </a:solidFill>
              <a:latin typeface="Gulim"/>
              <a:cs typeface="Times New Roman" pitchFamily="18" charset="0"/>
            </a:endParaRPr>
          </a:p>
          <a:p>
            <a:pPr marL="342900" indent="-342900">
              <a:buClr>
                <a:srgbClr val="AA2B1E"/>
              </a:buClr>
              <a:buFont typeface="Constantia" pitchFamily="18" charset="0"/>
              <a:buAutoNum type="arabicPeriod"/>
              <a:tabLst>
                <a:tab pos="457200" algn="l"/>
              </a:tabLst>
            </a:pP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Какое устройство называется тепловым двигателем?</a:t>
            </a:r>
            <a:endParaRPr lang="ru-RU" sz="1800" smtClean="0">
              <a:solidFill>
                <a:srgbClr val="000000"/>
              </a:solidFill>
              <a:latin typeface="Gulim"/>
              <a:cs typeface="Times New Roman" pitchFamily="18" charset="0"/>
            </a:endParaRPr>
          </a:p>
          <a:p>
            <a:pPr marL="342900" indent="-342900">
              <a:buClr>
                <a:srgbClr val="AA2B1E"/>
              </a:buClr>
              <a:buFont typeface="Constantia" pitchFamily="18" charset="0"/>
              <a:buAutoNum type="arabicPeriod"/>
              <a:tabLst>
                <a:tab pos="457200" algn="l"/>
              </a:tabLst>
            </a:pP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 называется КПД?</a:t>
            </a:r>
            <a:endParaRPr lang="ru-RU" sz="1800" smtClean="0">
              <a:solidFill>
                <a:srgbClr val="000000"/>
              </a:solidFill>
              <a:latin typeface="Gulim"/>
              <a:cs typeface="Times New Roman" pitchFamily="18" charset="0"/>
            </a:endParaRPr>
          </a:p>
          <a:p>
            <a:pPr marL="342900" indent="-342900">
              <a:buClr>
                <a:srgbClr val="AA2B1E"/>
              </a:buClr>
              <a:buFont typeface="Constantia" pitchFamily="18" charset="0"/>
              <a:buAutoNum type="arabicPeriod"/>
              <a:tabLst>
                <a:tab pos="457200" algn="l"/>
              </a:tabLst>
            </a:pP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КПД равен 40%, как это понимать?</a:t>
            </a:r>
            <a:endParaRPr lang="ru-RU" sz="1800" smtClean="0">
              <a:solidFill>
                <a:srgbClr val="000000"/>
              </a:solidFill>
              <a:latin typeface="Gulim"/>
              <a:cs typeface="Times New Roman" pitchFamily="18" charset="0"/>
            </a:endParaRPr>
          </a:p>
          <a:p>
            <a:pPr marL="342900" indent="-342900">
              <a:buClr>
                <a:srgbClr val="AA2B1E"/>
              </a:buClr>
              <a:buFont typeface="Constantia" pitchFamily="18" charset="0"/>
              <a:buAutoNum type="arabicPeriod"/>
              <a:tabLst>
                <a:tab pos="457200" algn="l"/>
              </a:tabLst>
            </a:pP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Какой из двигателей обладает большим КПД новый или уже обкатанный?</a:t>
            </a:r>
            <a:endParaRPr lang="ru-RU" sz="1800" smtClean="0">
              <a:solidFill>
                <a:srgbClr val="000000"/>
              </a:solidFill>
              <a:latin typeface="Gulim"/>
              <a:cs typeface="Times New Roman" pitchFamily="18" charset="0"/>
            </a:endParaRPr>
          </a:p>
          <a:p>
            <a:pPr marL="342900" indent="-342900">
              <a:buClr>
                <a:srgbClr val="AA2B1E"/>
              </a:buClr>
              <a:buFont typeface="Constantia" pitchFamily="18" charset="0"/>
              <a:buAutoNum type="arabicPeriod"/>
              <a:tabLst>
                <a:tab pos="457200" algn="l"/>
              </a:tabLst>
            </a:pP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какого клана впускного или выпускного зазоры больше? Почему? Какой клапан чаще заменяют – впускной ли выпускной</a:t>
            </a:r>
            <a:endParaRPr lang="ru-RU" sz="1800" b="1" smtClean="0">
              <a:solidFill>
                <a:srgbClr val="000000"/>
              </a:solidFill>
              <a:latin typeface="Times New Roman" pitchFamily="18" charset="0"/>
              <a:ea typeface="Gulim"/>
              <a:cs typeface="Gulim"/>
            </a:endParaRPr>
          </a:p>
          <a:p>
            <a:pPr marL="342900" indent="-342900">
              <a:buFont typeface="Brush Script MT" pitchFamily="66" charset="0"/>
              <a:buNone/>
              <a:tabLst>
                <a:tab pos="457200" algn="l"/>
              </a:tabLst>
            </a:pPr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700088" y="1700213"/>
          <a:ext cx="7705725" cy="4351337"/>
        </p:xfrm>
        <a:graphic>
          <a:graphicData uri="http://schemas.openxmlformats.org/drawingml/2006/table">
            <a:tbl>
              <a:tblPr/>
              <a:tblGrid>
                <a:gridCol w="5645150"/>
                <a:gridCol w="2060575"/>
              </a:tblGrid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Масса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18 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Грузоподъёмность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25 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Вылет стрелы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38 м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Дизель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8 цилиндров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Температура в камере сгорания на выпуске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2500°С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Коэффициент полезного действия η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42%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Расход топлива на 100 км при скорости 60 км/ч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35 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Средний расход топлива на подъём груза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m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 = 15 т на высоту 15 м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450 г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Экстренный тормозной путь при скорости 60 км/ч   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80-100 м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393" name="Rectangle 1"/>
          <p:cNvSpPr>
            <a:spLocks noChangeArrowheads="1"/>
          </p:cNvSpPr>
          <p:nvPr/>
        </p:nvSpPr>
        <p:spPr bwMode="auto">
          <a:xfrm>
            <a:off x="468313" y="404813"/>
            <a:ext cx="79200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Технические характеристики автомобильного крана «Кью-25»</a:t>
            </a:r>
            <a:endParaRPr lang="ru-RU" altLang="ru-RU" sz="3600">
              <a:cs typeface="Arial" charset="0"/>
            </a:endParaRPr>
          </a:p>
          <a:p>
            <a:pPr eaLnBrk="0" hangingPunct="0"/>
            <a:endParaRPr lang="ru-RU" alt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739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Задача </a:t>
            </a:r>
            <a:r>
              <a:rPr lang="ru-RU" sz="72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350" y="1628775"/>
            <a:ext cx="6985000" cy="309562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Brush Script MT" pitchFamily="66" charset="0"/>
              <a:buNone/>
            </a:pPr>
            <a:r>
              <a:rPr lang="ru-RU" sz="44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Определить тормозной путь автокрана массой 18 т, если при скорости 54 км/ч   он тормозил 10 с.</a:t>
            </a:r>
            <a:endParaRPr lang="ru-RU" sz="4400" smtClean="0">
              <a:solidFill>
                <a:srgbClr val="000000"/>
              </a:solidFill>
              <a:latin typeface="Gulim"/>
              <a:ea typeface="Gulim"/>
              <a:cs typeface="Gulim"/>
            </a:endParaRPr>
          </a:p>
          <a:p>
            <a:pPr marL="0" indent="0">
              <a:lnSpc>
                <a:spcPct val="90000"/>
              </a:lnSpc>
              <a:buFont typeface="Brush Script MT" pitchFamily="66" charset="0"/>
              <a:buNone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 </a:t>
            </a:r>
            <a:endParaRPr lang="ru-RU" smtClean="0">
              <a:solidFill>
                <a:srgbClr val="000000"/>
              </a:solidFill>
              <a:latin typeface="Gulim"/>
              <a:ea typeface="Gulim"/>
              <a:cs typeface="Gulim"/>
            </a:endParaRPr>
          </a:p>
          <a:p>
            <a:pPr marL="0" indent="0">
              <a:lnSpc>
                <a:spcPct val="90000"/>
              </a:lnSpc>
            </a:pPr>
            <a:endParaRPr lang="ru-RU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4121150"/>
            <a:ext cx="44672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276475"/>
            <a:ext cx="2468563" cy="3889375"/>
          </a:xfrm>
        </p:spPr>
      </p:pic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3357563"/>
            <a:ext cx="477043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916238" y="985838"/>
          <a:ext cx="5489575" cy="2011362"/>
        </p:xfrm>
        <a:graphic>
          <a:graphicData uri="http://schemas.openxmlformats.org/drawingml/2006/table">
            <a:tbl>
              <a:tblPr/>
              <a:tblGrid>
                <a:gridCol w="4021137"/>
                <a:gridCol w="1468438"/>
              </a:tblGrid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Масса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18 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Грузоподъёмность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25 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Вылет стрелы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38 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Дизель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8 цилиндров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Температура в камере сгорания на выпуске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2500°С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Коэффициент полезного действия η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42%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Расход топлива на 100 км при скорости 60 км/ч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35 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Средний расход топлива на подъём груза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m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 = 15 т на высоту 15 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450 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Экстренный тормозной путь при скорости 60 км/ч  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80-100 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443" name="Rectangle 5"/>
          <p:cNvSpPr>
            <a:spLocks noChangeArrowheads="1"/>
          </p:cNvSpPr>
          <p:nvPr/>
        </p:nvSpPr>
        <p:spPr bwMode="auto">
          <a:xfrm>
            <a:off x="3786188" y="692150"/>
            <a:ext cx="44688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Технические характеристики автомобильного крана</a:t>
            </a:r>
            <a:endParaRPr lang="ru-RU" altLang="ru-RU" sz="900">
              <a:cs typeface="Arial" charset="0"/>
            </a:endParaRPr>
          </a:p>
          <a:p>
            <a:pPr eaLnBrk="0" hangingPunct="0"/>
            <a:endParaRPr lang="ru-RU" alt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096963" y="836613"/>
            <a:ext cx="730091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963" y="3144838"/>
            <a:ext cx="252095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ea typeface="Gulim"/>
                <a:cs typeface="Gulim"/>
              </a:rPr>
              <a:t>Задача 2</a:t>
            </a:r>
            <a:r>
              <a:rPr lang="ru-RU" sz="4000" smtClean="0">
                <a:solidFill>
                  <a:srgbClr val="000000"/>
                </a:solidFill>
                <a:latin typeface="Gulim"/>
                <a:ea typeface="Gulim"/>
                <a:cs typeface="Gulim"/>
              </a:rPr>
              <a:t/>
            </a:r>
            <a:br>
              <a:rPr lang="ru-RU" sz="4000" smtClean="0">
                <a:solidFill>
                  <a:srgbClr val="000000"/>
                </a:solidFill>
                <a:latin typeface="Gulim"/>
                <a:ea typeface="Gulim"/>
                <a:cs typeface="Gulim"/>
              </a:rPr>
            </a:br>
            <a:endParaRPr lang="ru-RU" sz="40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675" y="2119313"/>
            <a:ext cx="6492875" cy="3603625"/>
          </a:xfrm>
        </p:spPr>
        <p:txBody>
          <a:bodyPr>
            <a:normAutofit/>
          </a:bodyPr>
          <a:lstStyle/>
          <a:p>
            <a:pPr indent="0">
              <a:lnSpc>
                <a:spcPct val="90000"/>
              </a:lnSpc>
              <a:buFont typeface="Brush Script MT" pitchFamily="66" charset="0"/>
              <a:buNone/>
            </a:pPr>
            <a:r>
              <a:rPr lang="ru-RU" sz="30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Определить силу трения, работу силы трения, изменение кинетической энергии, если кран до полной остановки прошёл 50 м. Коэффициент трения 0,4. </a:t>
            </a:r>
          </a:p>
          <a:p>
            <a:pPr indent="0">
              <a:lnSpc>
                <a:spcPct val="90000"/>
              </a:lnSpc>
              <a:buFont typeface="Brush Script MT" pitchFamily="66" charset="0"/>
              <a:buNone/>
            </a:pPr>
            <a:r>
              <a:rPr lang="ru-RU" sz="3000" smtClean="0">
                <a:solidFill>
                  <a:srgbClr val="000000"/>
                </a:solidFill>
                <a:latin typeface="Times New Roman" pitchFamily="18" charset="0"/>
                <a:ea typeface="Gulim"/>
                <a:cs typeface="Gulim"/>
              </a:rPr>
              <a:t>Недостающие данные взять из таблицы «Технические характеристики».</a:t>
            </a:r>
            <a:endParaRPr lang="ru-RU" sz="3000" smtClean="0">
              <a:solidFill>
                <a:srgbClr val="000000"/>
              </a:solidFill>
              <a:latin typeface="Gulim"/>
              <a:ea typeface="Gulim"/>
              <a:cs typeface="Gulim"/>
            </a:endParaRPr>
          </a:p>
          <a:p>
            <a:pPr indent="0">
              <a:lnSpc>
                <a:spcPct val="90000"/>
              </a:lnSpc>
            </a:pPr>
            <a:endParaRPr lang="ru-RU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3141663"/>
            <a:ext cx="4456112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63900" y="1062038"/>
          <a:ext cx="5170488" cy="1828800"/>
        </p:xfrm>
        <a:graphic>
          <a:graphicData uri="http://schemas.openxmlformats.org/drawingml/2006/table">
            <a:tbl>
              <a:tblPr/>
              <a:tblGrid>
                <a:gridCol w="3787775"/>
                <a:gridCol w="1382713"/>
              </a:tblGrid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Масса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18 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Грузоподъёмность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25 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Вылет стрелы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38 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Дизель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8 цилиндров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Температура в камере сгорания на выпуске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2500°С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Коэффициент полезного действия η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42%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Расход топлива на 100 км при скорости 60 км/ч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35 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Средний расход топлива на подъём груза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m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 = 15 т на высоту 15 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450 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Экстренный тормозной путь при скорости 60 км/ч  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Gulim"/>
                          <a:cs typeface="Gulim"/>
                        </a:rPr>
                        <a:t>80-100 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ulim"/>
                        <a:ea typeface="Gulim"/>
                        <a:cs typeface="Gulim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514" name="Rectangle 5"/>
          <p:cNvSpPr>
            <a:spLocks noChangeArrowheads="1"/>
          </p:cNvSpPr>
          <p:nvPr/>
        </p:nvSpPr>
        <p:spPr bwMode="auto">
          <a:xfrm>
            <a:off x="3263900" y="765175"/>
            <a:ext cx="5187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Технические характеристики автомобильного крана</a:t>
            </a:r>
            <a:endParaRPr lang="ru-RU" altLang="ru-RU" sz="900">
              <a:cs typeface="Arial" charset="0"/>
            </a:endParaRPr>
          </a:p>
          <a:p>
            <a:pPr eaLnBrk="0" hangingPunct="0"/>
            <a:endParaRPr lang="ru-RU" altLang="ru-RU">
              <a:cs typeface="Arial" charset="0"/>
            </a:endParaRPr>
          </a:p>
        </p:txBody>
      </p:sp>
      <p:pic>
        <p:nvPicPr>
          <p:cNvPr id="20515" name="Picture 6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755650" y="2276475"/>
            <a:ext cx="250825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971550" y="765175"/>
            <a:ext cx="7272338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6325" y="3841750"/>
            <a:ext cx="4456113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213</TotalTime>
  <Words>707</Words>
  <Application>Microsoft Office PowerPoint</Application>
  <PresentationFormat>Экран (4:3)</PresentationFormat>
  <Paragraphs>140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Arial</vt:lpstr>
      <vt:lpstr>Constantia</vt:lpstr>
      <vt:lpstr>Brush Script MT</vt:lpstr>
      <vt:lpstr>Calibri</vt:lpstr>
      <vt:lpstr>Franklin Gothic Book</vt:lpstr>
      <vt:lpstr>Rage Italic</vt:lpstr>
      <vt:lpstr>Times New Roman</vt:lpstr>
      <vt:lpstr>Gulim</vt:lpstr>
      <vt:lpstr>Courier New</vt:lpstr>
      <vt:lpstr>Кнопка</vt:lpstr>
      <vt:lpstr>Кнопка</vt:lpstr>
      <vt:lpstr>Кнопка</vt:lpstr>
      <vt:lpstr>Кнопка</vt:lpstr>
      <vt:lpstr>ПУ-3</vt:lpstr>
      <vt:lpstr>            ЗАДАЧИ </vt:lpstr>
      <vt:lpstr>Слайд 3</vt:lpstr>
      <vt:lpstr>Задача 1</vt:lpstr>
      <vt:lpstr>Слайд 5</vt:lpstr>
      <vt:lpstr>Слайд 6</vt:lpstr>
      <vt:lpstr>Задача 2 </vt:lpstr>
      <vt:lpstr>Слайд 8</vt:lpstr>
      <vt:lpstr>Слайд 9</vt:lpstr>
      <vt:lpstr>Задача 3 </vt:lpstr>
      <vt:lpstr>Слайд 11</vt:lpstr>
      <vt:lpstr>Слайд 12</vt:lpstr>
      <vt:lpstr>Слайд 13</vt:lpstr>
      <vt:lpstr>ПРИЛОЖЕНИЕ</vt:lpstr>
      <vt:lpstr>Задание №1 для исследовательской группы по выяснению путей повышения КПД </vt:lpstr>
      <vt:lpstr>Задание №2 для исследовательской группы по выяснению путей повышения КПД </vt:lpstr>
      <vt:lpstr>Задание №3 для исследовательской группы по выяснению путей повышения КПД </vt:lpstr>
      <vt:lpstr>1. Качественные задачи по теме «Тепловые двигатели» </vt:lpstr>
      <vt:lpstr>2. Качественные задачи по теме «Тепловые двигатели» </vt:lpstr>
      <vt:lpstr>3. Качественные задачи по теме «Тепловые двигатели» </vt:lpstr>
    </vt:vector>
  </TitlesOfParts>
  <Company>Россельхозбанк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</dc:title>
  <dc:creator>Alvika</dc:creator>
  <cp:lastModifiedBy>Кабинет физики</cp:lastModifiedBy>
  <cp:revision>25</cp:revision>
  <dcterms:created xsi:type="dcterms:W3CDTF">2013-12-13T01:52:18Z</dcterms:created>
  <dcterms:modified xsi:type="dcterms:W3CDTF">2014-03-10T00:29:26Z</dcterms:modified>
</cp:coreProperties>
</file>